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3333FF"/>
    <a:srgbClr val="00FFFF"/>
    <a:srgbClr val="00800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DF4DD4-17EF-47C2-8EB5-3AE1F213D8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1D8C4CB7-D2F1-4253-BDF8-495077E17BB4}" type="slidenum">
              <a:rPr lang="en-US"/>
              <a:pPr/>
              <a:t>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Friday evening – Ingebright Lake</a:t>
            </a:r>
          </a:p>
          <a:p>
            <a:pPr eaLnBrk="1" hangingPunct="1">
              <a:lnSpc>
                <a:spcPct val="80000"/>
              </a:lnSpc>
            </a:pPr>
            <a:endParaRPr lang="en-US" sz="900" smtClean="0">
              <a:solidFill>
                <a:srgbClr val="FFFF00"/>
              </a:solidFill>
              <a:latin typeface="Arial" pitchFamily="34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Saturday morning – Great Sand Hills</a:t>
            </a:r>
          </a:p>
          <a:p>
            <a:pPr eaLnBrk="1" hangingPunct="1">
              <a:lnSpc>
                <a:spcPct val="80000"/>
              </a:lnSpc>
            </a:pPr>
            <a:endParaRPr lang="en-US" sz="900" smtClean="0">
              <a:solidFill>
                <a:srgbClr val="FFFF00"/>
              </a:solidFill>
              <a:latin typeface="Arial" pitchFamily="34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Saturday afternoon – Cypress Hills Winery </a:t>
            </a: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					and Park</a:t>
            </a:r>
          </a:p>
          <a:p>
            <a:pPr eaLnBrk="1" hangingPunct="1">
              <a:lnSpc>
                <a:spcPct val="80000"/>
              </a:lnSpc>
            </a:pPr>
            <a:endParaRPr lang="en-US" sz="900" smtClean="0">
              <a:solidFill>
                <a:srgbClr val="FFFF00"/>
              </a:solidFill>
              <a:latin typeface="Arial" pitchFamily="34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Sunday morning – Checkerboard Hill and </a:t>
            </a: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				Daisy</a:t>
            </a:r>
            <a:r>
              <a:rPr lang="ja-JP" alt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’</a:t>
            </a:r>
            <a:r>
              <a:rPr lang="en-US" altLang="ja-JP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s Farm</a:t>
            </a:r>
            <a:r>
              <a:rPr lang="en-US" altLang="ja-JP" sz="900" smtClean="0">
                <a:latin typeface="Arial" pitchFamily="34" charset="0"/>
                <a:ea typeface="ＭＳ Ｐゴシック" charset="-128"/>
              </a:rPr>
              <a:t> </a:t>
            </a:r>
            <a:r>
              <a:rPr lang="en-US" altLang="ja-JP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Friday evening – Ingebright Lake</a:t>
            </a:r>
          </a:p>
          <a:p>
            <a:pPr eaLnBrk="1" hangingPunct="1">
              <a:lnSpc>
                <a:spcPct val="80000"/>
              </a:lnSpc>
            </a:pPr>
            <a:endParaRPr lang="en-US" sz="900" smtClean="0">
              <a:solidFill>
                <a:srgbClr val="FFFF00"/>
              </a:solidFill>
              <a:latin typeface="Arial" pitchFamily="34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Saturday morning – Great Sand Hills</a:t>
            </a:r>
          </a:p>
          <a:p>
            <a:pPr eaLnBrk="1" hangingPunct="1">
              <a:lnSpc>
                <a:spcPct val="80000"/>
              </a:lnSpc>
            </a:pPr>
            <a:endParaRPr lang="en-US" sz="900" smtClean="0">
              <a:solidFill>
                <a:srgbClr val="FFFF00"/>
              </a:solidFill>
              <a:latin typeface="Arial" pitchFamily="34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Saturday afternoon – Cypress Hills Winery </a:t>
            </a: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					and Park</a:t>
            </a:r>
          </a:p>
          <a:p>
            <a:pPr eaLnBrk="1" hangingPunct="1">
              <a:lnSpc>
                <a:spcPct val="80000"/>
              </a:lnSpc>
            </a:pPr>
            <a:endParaRPr lang="en-US" sz="900" smtClean="0">
              <a:solidFill>
                <a:srgbClr val="FFFF00"/>
              </a:solidFill>
              <a:latin typeface="Arial" pitchFamily="34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Sunday morning – Checkerboard Hill and </a:t>
            </a: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				Daisy</a:t>
            </a:r>
            <a:r>
              <a:rPr lang="ja-JP" alt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’</a:t>
            </a:r>
            <a:r>
              <a:rPr lang="en-US" altLang="ja-JP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s Farm Friday evening – Ingebright Lake</a:t>
            </a:r>
          </a:p>
          <a:p>
            <a:pPr eaLnBrk="1" hangingPunct="1">
              <a:lnSpc>
                <a:spcPct val="80000"/>
              </a:lnSpc>
            </a:pPr>
            <a:endParaRPr lang="en-US" sz="900" smtClean="0">
              <a:solidFill>
                <a:srgbClr val="FFFF00"/>
              </a:solidFill>
              <a:latin typeface="Arial" pitchFamily="34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Saturday morning – Great Sand Hills</a:t>
            </a:r>
          </a:p>
          <a:p>
            <a:pPr eaLnBrk="1" hangingPunct="1">
              <a:lnSpc>
                <a:spcPct val="80000"/>
              </a:lnSpc>
            </a:pPr>
            <a:endParaRPr lang="en-US" sz="900" smtClean="0">
              <a:solidFill>
                <a:srgbClr val="FFFF00"/>
              </a:solidFill>
              <a:latin typeface="Arial" pitchFamily="34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Saturday afternoon – Cypress Hills Winery </a:t>
            </a: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					and Park</a:t>
            </a:r>
          </a:p>
          <a:p>
            <a:pPr eaLnBrk="1" hangingPunct="1">
              <a:lnSpc>
                <a:spcPct val="80000"/>
              </a:lnSpc>
            </a:pPr>
            <a:endParaRPr lang="en-US" sz="900" smtClean="0">
              <a:solidFill>
                <a:srgbClr val="FFFF00"/>
              </a:solidFill>
              <a:latin typeface="Arial" pitchFamily="34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Sunday morning – Checkerboard Hill and </a:t>
            </a:r>
          </a:p>
          <a:p>
            <a:pPr eaLnBrk="1" hangingPunct="1">
              <a:lnSpc>
                <a:spcPct val="80000"/>
              </a:lnSpc>
            </a:pPr>
            <a:r>
              <a:rPr 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				Daisy</a:t>
            </a:r>
            <a:r>
              <a:rPr lang="ja-JP" altLang="en-US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’</a:t>
            </a:r>
            <a:r>
              <a:rPr lang="en-US" altLang="ja-JP" sz="90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s Farm</a:t>
            </a:r>
            <a:endParaRPr lang="en-US" sz="900" smtClean="0">
              <a:solidFill>
                <a:srgbClr val="FFFF00"/>
              </a:solidFill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9E030-F593-453B-B403-33B4B98AB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A0B14-BA74-40A7-BFF5-C67014701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BDABF-9206-4880-A678-885F9341C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9BE41-7995-4EFD-9A46-B9AC3A8EF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5E38C-F734-4DF2-ABCB-123DF8355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F5606-3FD1-4DBE-9909-5DBAC4117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661F5-4004-46C4-87F1-BA106560DB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DB3EC-E54C-4E0B-9DD0-016EA4172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D27B6-8201-4347-8414-5D6A99E70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03856-761B-44F5-9386-41D118058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626704-0F55-4DCC-8F13-6A21F6C144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61958DC-08BB-4674-9A8A-B52E5325947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6" descr="Great Sand Hills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01638" y="-301625"/>
            <a:ext cx="994886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362200" y="914400"/>
            <a:ext cx="45720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FF00"/>
                </a:solidFill>
                <a:latin typeface="Times New Roman" charset="0"/>
                <a:ea typeface="ＭＳ Ｐゴシック" charset="0"/>
              </a:rPr>
              <a:t>ESS Field Trip</a:t>
            </a:r>
          </a:p>
          <a:p>
            <a:pPr algn="ctr">
              <a:defRPr/>
            </a:pPr>
            <a:endParaRPr lang="en-US" sz="4400" b="1">
              <a:solidFill>
                <a:srgbClr val="FFFF00"/>
              </a:solidFill>
              <a:latin typeface="Times New Roman" charset="0"/>
              <a:ea typeface="ＭＳ Ｐゴシック" charset="0"/>
            </a:endParaRPr>
          </a:p>
          <a:p>
            <a:pPr algn="ctr">
              <a:defRPr/>
            </a:pPr>
            <a:endParaRPr lang="en-US" sz="4400" b="1">
              <a:solidFill>
                <a:srgbClr val="FFFF00"/>
              </a:solidFill>
              <a:latin typeface="Times New Roman" charset="0"/>
              <a:ea typeface="ＭＳ Ｐゴシック" charset="0"/>
            </a:endParaRPr>
          </a:p>
          <a:p>
            <a:pPr algn="ctr">
              <a:defRPr/>
            </a:pPr>
            <a:endParaRPr lang="en-US" sz="4400" b="1">
              <a:solidFill>
                <a:srgbClr val="FFFF00"/>
              </a:solidFill>
              <a:latin typeface="Times New Roman" charset="0"/>
              <a:ea typeface="ＭＳ Ｐゴシック" charset="0"/>
            </a:endParaRPr>
          </a:p>
          <a:p>
            <a:pPr algn="ctr">
              <a:defRPr/>
            </a:pPr>
            <a:endParaRPr lang="en-US" sz="4400" b="1">
              <a:solidFill>
                <a:srgbClr val="FFFF00"/>
              </a:solidFill>
              <a:latin typeface="Times New Roman" charset="0"/>
              <a:ea typeface="ＭＳ Ｐゴシック" charset="0"/>
            </a:endParaRPr>
          </a:p>
          <a:p>
            <a:pPr algn="ctr">
              <a:defRPr/>
            </a:pPr>
            <a:endParaRPr lang="en-US" sz="4400" b="1">
              <a:solidFill>
                <a:srgbClr val="FFFF00"/>
              </a:solidFill>
              <a:latin typeface="Times New Roman" charset="0"/>
              <a:ea typeface="ＭＳ Ｐゴシック" charset="0"/>
            </a:endParaRPr>
          </a:p>
          <a:p>
            <a:pPr algn="ctr">
              <a:defRPr/>
            </a:pPr>
            <a:r>
              <a:rPr lang="en-US" sz="4400" b="1">
                <a:solidFill>
                  <a:srgbClr val="FFFF00"/>
                </a:solidFill>
                <a:latin typeface="Times New Roman" charset="0"/>
                <a:ea typeface="ＭＳ Ｐゴシック" charset="0"/>
              </a:rPr>
              <a:t>September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Great Sand Hills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0" y="0"/>
            <a:ext cx="12390438" cy="883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667000" y="381000"/>
            <a:ext cx="405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FFF00"/>
                </a:solidFill>
                <a:latin typeface="Times New Roman" charset="0"/>
                <a:ea typeface="ＭＳ Ｐゴシック" charset="0"/>
              </a:rPr>
              <a:t>The Great Sand Hills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Sandhills group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08238" y="0"/>
            <a:ext cx="11552238" cy="9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276600" y="5943600"/>
            <a:ext cx="3598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atin typeface="Times New Roman" charset="0"/>
                <a:ea typeface="ＭＳ Ｐゴシック" charset="0"/>
              </a:rPr>
              <a:t>The intrepid explorers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Great Sand Hills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67200" y="-2590800"/>
            <a:ext cx="16581438" cy="1243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33400" y="6172200"/>
            <a:ext cx="4608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charset="0"/>
                <a:ea typeface="ＭＳ Ｐゴシック" charset="0"/>
              </a:rPr>
              <a:t>Where has everybody got 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Great Sand Hills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52600" y="0"/>
            <a:ext cx="10896600" cy="81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12725" y="371475"/>
            <a:ext cx="365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….. The sand boarders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Great Sandhills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630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17525" y="447675"/>
            <a:ext cx="3471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….. and the collectors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Tiger beetle - Ghost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"/>
            <a:ext cx="45069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Tiger beetle Oblique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381000"/>
            <a:ext cx="4735513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Tiger beetle Festive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76600"/>
            <a:ext cx="5116513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Tiger beetle Sandy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05400" y="3810000"/>
            <a:ext cx="3733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65125" y="193675"/>
            <a:ext cx="230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FFFF"/>
                </a:solidFill>
                <a:latin typeface="Times New Roman" charset="0"/>
                <a:ea typeface="ＭＳ Ｐゴシック" charset="0"/>
              </a:rPr>
              <a:t>Ghost (</a:t>
            </a:r>
            <a:r>
              <a:rPr lang="en-US" sz="2400" i="1">
                <a:solidFill>
                  <a:srgbClr val="00FFFF"/>
                </a:solidFill>
                <a:latin typeface="Times New Roman" charset="0"/>
                <a:ea typeface="ＭＳ Ｐゴシック" charset="0"/>
              </a:rPr>
              <a:t>C. lepida</a:t>
            </a:r>
            <a:r>
              <a:rPr lang="en-US" sz="2400">
                <a:solidFill>
                  <a:srgbClr val="00FFFF"/>
                </a:solidFill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36525" y="3470275"/>
            <a:ext cx="296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FFFF"/>
                </a:solidFill>
                <a:latin typeface="Times New Roman" charset="0"/>
                <a:ea typeface="ＭＳ Ｐゴシック" charset="0"/>
              </a:rPr>
              <a:t>Festive (</a:t>
            </a:r>
            <a:r>
              <a:rPr lang="en-US" sz="2400" i="1">
                <a:solidFill>
                  <a:srgbClr val="00FFFF"/>
                </a:solidFill>
                <a:latin typeface="Times New Roman" charset="0"/>
                <a:ea typeface="ＭＳ Ｐゴシック" charset="0"/>
              </a:rPr>
              <a:t>C. scutellaris</a:t>
            </a:r>
            <a:r>
              <a:rPr lang="en-US" sz="2400">
                <a:solidFill>
                  <a:srgbClr val="00FFFF"/>
                </a:solidFill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403725" y="422275"/>
            <a:ext cx="432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FFFF"/>
                </a:solidFill>
                <a:latin typeface="Times New Roman" charset="0"/>
                <a:ea typeface="ＭＳ Ｐゴシック" charset="0"/>
              </a:rPr>
              <a:t>Oblique (</a:t>
            </a:r>
            <a:r>
              <a:rPr lang="en-US" sz="2400" i="1">
                <a:solidFill>
                  <a:srgbClr val="00FFFF"/>
                </a:solidFill>
                <a:latin typeface="Times New Roman" charset="0"/>
                <a:ea typeface="ＭＳ Ｐゴシック" charset="0"/>
              </a:rPr>
              <a:t>C. tranquebarica kirbyi</a:t>
            </a:r>
            <a:r>
              <a:rPr lang="en-US" sz="2400">
                <a:solidFill>
                  <a:srgbClr val="00FFFF"/>
                </a:solidFill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181600" y="5943600"/>
            <a:ext cx="355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FFFF"/>
                </a:solidFill>
                <a:latin typeface="Times New Roman" charset="0"/>
                <a:ea typeface="ＭＳ Ｐゴシック" charset="0"/>
              </a:rPr>
              <a:t>Sandy (</a:t>
            </a:r>
            <a:r>
              <a:rPr lang="en-US" sz="2400" i="1">
                <a:solidFill>
                  <a:srgbClr val="00FFFF"/>
                </a:solidFill>
                <a:latin typeface="Times New Roman" charset="0"/>
                <a:ea typeface="ＭＳ Ｐゴシック" charset="0"/>
              </a:rPr>
              <a:t>C. limbata nympha</a:t>
            </a:r>
            <a:r>
              <a:rPr lang="en-US" sz="2400">
                <a:solidFill>
                  <a:srgbClr val="00FFFF"/>
                </a:solidFill>
                <a:latin typeface="Times New Roman" charset="0"/>
                <a:ea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Parasitized hornworm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5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Great Sand Hills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8763" y="0"/>
            <a:ext cx="5075237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066800" y="177800"/>
            <a:ext cx="3363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ea typeface="ＭＳ Ｐゴシック" charset="0"/>
              </a:rPr>
              <a:t>Ant hill climbing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410200" y="5207000"/>
            <a:ext cx="3630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ea typeface="ＭＳ Ｐゴシック" charset="0"/>
              </a:rPr>
              <a:t>Hornworm parasitised</a:t>
            </a:r>
          </a:p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ea typeface="ＭＳ Ｐゴシック" charset="0"/>
              </a:rPr>
              <a:t> by braconid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Blumenheim church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860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228600"/>
            <a:ext cx="9020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charset="0"/>
                <a:ea typeface="ＭＳ Ｐゴシック" charset="0"/>
              </a:rPr>
              <a:t>Blumenheim: St Peter &amp; Paul Catholic Church and grotto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Blumenheim church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0838" y="0"/>
            <a:ext cx="9494838" cy="71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Cypress Hills Winery group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381000"/>
            <a:ext cx="9952038" cy="746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88925" y="219075"/>
            <a:ext cx="76549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Cypress Hills Winery Visit</a:t>
            </a:r>
          </a:p>
          <a:p>
            <a:r>
              <a:rPr lang="en-US" sz="2800" b="1">
                <a:latin typeface="Times New Roman" pitchFamily="18" charset="0"/>
              </a:rPr>
              <a:t>	 – purpose to collect leafhoppers, of course!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Great Sandhills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029200" y="-381000"/>
            <a:ext cx="14401800" cy="1080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524000" y="2057400"/>
            <a:ext cx="6096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Times New Roman" pitchFamily="18" charset="0"/>
              </a:rPr>
              <a:t>Friday evening – Ingebright Lake</a:t>
            </a:r>
          </a:p>
          <a:p>
            <a:endParaRPr lang="en-US" sz="2400" b="1">
              <a:solidFill>
                <a:srgbClr val="3333FF"/>
              </a:solidFill>
              <a:latin typeface="Times New Roman" pitchFamily="18" charset="0"/>
            </a:endParaRPr>
          </a:p>
          <a:p>
            <a:r>
              <a:rPr lang="en-US" sz="2400" b="1">
                <a:solidFill>
                  <a:srgbClr val="3333FF"/>
                </a:solidFill>
                <a:latin typeface="Times New Roman" pitchFamily="18" charset="0"/>
              </a:rPr>
              <a:t>Saturday morning – Great Sand Hills</a:t>
            </a:r>
          </a:p>
          <a:p>
            <a:endParaRPr lang="en-US" sz="2400" b="1">
              <a:solidFill>
                <a:srgbClr val="3333FF"/>
              </a:solidFill>
              <a:latin typeface="Times New Roman" pitchFamily="18" charset="0"/>
            </a:endParaRPr>
          </a:p>
          <a:p>
            <a:r>
              <a:rPr lang="en-US" sz="2400" b="1">
                <a:solidFill>
                  <a:srgbClr val="3333FF"/>
                </a:solidFill>
                <a:latin typeface="Times New Roman" pitchFamily="18" charset="0"/>
              </a:rPr>
              <a:t>Saturday afternoon – Cypress Hills Winery </a:t>
            </a:r>
          </a:p>
          <a:p>
            <a:r>
              <a:rPr lang="en-US" sz="2400" b="1">
                <a:solidFill>
                  <a:srgbClr val="3333FF"/>
                </a:solidFill>
                <a:latin typeface="Times New Roman" pitchFamily="18" charset="0"/>
              </a:rPr>
              <a:t>					and Park</a:t>
            </a:r>
          </a:p>
          <a:p>
            <a:endParaRPr lang="en-US" sz="2400" b="1">
              <a:solidFill>
                <a:srgbClr val="3333FF"/>
              </a:solidFill>
              <a:latin typeface="Times New Roman" pitchFamily="18" charset="0"/>
            </a:endParaRPr>
          </a:p>
          <a:p>
            <a:r>
              <a:rPr lang="en-US" sz="2400" b="1">
                <a:solidFill>
                  <a:srgbClr val="3333FF"/>
                </a:solidFill>
                <a:latin typeface="Times New Roman" pitchFamily="18" charset="0"/>
              </a:rPr>
              <a:t>Sunday morning – Checkerboard Hill and </a:t>
            </a:r>
          </a:p>
          <a:p>
            <a:r>
              <a:rPr lang="en-US" sz="2400" b="1">
                <a:solidFill>
                  <a:srgbClr val="3333FF"/>
                </a:solidFill>
                <a:latin typeface="Times New Roman" pitchFamily="18" charset="0"/>
              </a:rPr>
              <a:t>			South Saskatchewan 			River Walk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 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200400" y="6096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3333FF"/>
                </a:solidFill>
                <a:latin typeface="Times New Roman" charset="0"/>
                <a:ea typeface="ＭＳ Ｐゴシック" charset="0"/>
              </a:rPr>
              <a:t>Itinerary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Conglomerate Cliffs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74725" y="142875"/>
            <a:ext cx="744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Times New Roman" pitchFamily="18" charset="0"/>
              </a:rPr>
              <a:t>Cypress Hills Park</a:t>
            </a:r>
          </a:p>
          <a:p>
            <a:r>
              <a:rPr lang="en-US" sz="2800" b="1">
                <a:solidFill>
                  <a:schemeClr val="bg2"/>
                </a:solidFill>
                <a:latin typeface="Times New Roman" pitchFamily="18" charset="0"/>
              </a:rPr>
              <a:t>	 – Conglomerate Cliffs, looking northwest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Conglomerate Cliffs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0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411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Times New Roman" pitchFamily="18" charset="0"/>
              </a:rPr>
              <a:t>….. and looking southeast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Thistle field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620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17525" y="6010275"/>
            <a:ext cx="603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charset="0"/>
                <a:ea typeface="ＭＳ Ｐゴシック" charset="0"/>
              </a:rPr>
              <a:t>Now who would want to grow thistles?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Checkerboard Hill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41325" y="142875"/>
            <a:ext cx="578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Checkerboard Hill looking northeast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Checkerboard Hill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5100"/>
            <a:ext cx="93630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65125" y="152400"/>
            <a:ext cx="3544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Times New Roman" pitchFamily="18" charset="0"/>
              </a:rPr>
              <a:t>….. looking northwest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257800" y="5715000"/>
            <a:ext cx="2657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But what</a:t>
            </a:r>
            <a:r>
              <a:rPr lang="ja-JP" altLang="en-US" sz="2800" b="1"/>
              <a:t>’</a:t>
            </a:r>
            <a:r>
              <a:rPr lang="en-US" altLang="ja-JP" sz="2800" b="1">
                <a:latin typeface="Times New Roman" pitchFamily="18" charset="0"/>
              </a:rPr>
              <a:t>s this?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4724400" y="6172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Checkerboard Hill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5100"/>
            <a:ext cx="93630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3581400" y="2590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17525" y="219075"/>
            <a:ext cx="4162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….. let</a:t>
            </a:r>
            <a:r>
              <a:rPr lang="ja-JP" altLang="en-US" sz="2800" b="1"/>
              <a:t>’</a:t>
            </a:r>
            <a:r>
              <a:rPr lang="en-US" altLang="ja-JP" sz="2800" b="1">
                <a:latin typeface="Times New Roman" pitchFamily="18" charset="0"/>
              </a:rPr>
              <a:t>s take a closer look</a:t>
            </a:r>
            <a:endParaRPr lang="en-US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Rattle snak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33400" y="-44450"/>
            <a:ext cx="98298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 rot="10800000" flipV="1">
            <a:off x="4876800" y="533400"/>
            <a:ext cx="4052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A50021"/>
                </a:solidFill>
                <a:latin typeface="Times New Roman" pitchFamily="18" charset="0"/>
              </a:rPr>
              <a:t>…. Prairie rattlesnake!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SK River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431925" y="5476875"/>
            <a:ext cx="5176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charset="0"/>
                <a:ea typeface="ＭＳ Ｐゴシック" charset="0"/>
              </a:rPr>
              <a:t>South Saskatchewan River Walk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65125" y="142875"/>
            <a:ext cx="2328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….. So, finally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SK River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468153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5" descr="SK River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52800"/>
            <a:ext cx="4376738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 rot="10800000" flipV="1">
            <a:off x="517525" y="4572000"/>
            <a:ext cx="372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ea typeface="ＭＳ Ｐゴシック" charset="0"/>
              </a:rPr>
              <a:t>A fine ending to a fine trip!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03575" y="273050"/>
            <a:ext cx="227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FF00"/>
                </a:solidFill>
                <a:latin typeface="Times New Roman" charset="0"/>
                <a:ea typeface="ＭＳ Ｐゴシック" charset="0"/>
              </a:rPr>
              <a:t>Base camp</a:t>
            </a:r>
          </a:p>
        </p:txBody>
      </p:sp>
      <p:pic>
        <p:nvPicPr>
          <p:cNvPr id="7170" name="Picture 5" descr="Fox Valley 0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447800"/>
            <a:ext cx="3371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Fox Valley 0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50292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013325" y="4689475"/>
            <a:ext cx="269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ea typeface="ＭＳ Ｐゴシック" charset="0"/>
              </a:rPr>
              <a:t>The Fox Den Motel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 descr="Ingebright Lak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429000" y="304800"/>
            <a:ext cx="2979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Ingebright</a:t>
            </a:r>
            <a:r>
              <a:rPr lang="en-US" b="1">
                <a:solidFill>
                  <a:schemeClr val="bg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200" b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Lake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88925" y="3810000"/>
            <a:ext cx="488791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Hypersaline lake – salinity 160 ppt</a:t>
            </a:r>
          </a:p>
          <a:p>
            <a:r>
              <a:rPr lang="en-US" sz="2400">
                <a:latin typeface="Times New Roman" pitchFamily="18" charset="0"/>
              </a:rPr>
              <a:t>Area &lt;1 sq km</a:t>
            </a:r>
          </a:p>
          <a:p>
            <a:r>
              <a:rPr lang="en-US" sz="2400">
                <a:latin typeface="Times New Roman" pitchFamily="18" charset="0"/>
              </a:rPr>
              <a:t>Largest Na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SO</a:t>
            </a:r>
            <a:r>
              <a:rPr lang="en-US" sz="2400" baseline="-25000">
                <a:latin typeface="Times New Roman" pitchFamily="18" charset="0"/>
              </a:rPr>
              <a:t>4</a:t>
            </a:r>
            <a:r>
              <a:rPr lang="en-US" sz="2400">
                <a:latin typeface="Times New Roman" pitchFamily="18" charset="0"/>
              </a:rPr>
              <a:t> deposit in N. America</a:t>
            </a:r>
          </a:p>
          <a:p>
            <a:r>
              <a:rPr lang="en-US" sz="2400">
                <a:latin typeface="Times New Roman" pitchFamily="18" charset="0"/>
              </a:rPr>
              <a:t>In excess of 40m thick</a:t>
            </a:r>
          </a:p>
          <a:p>
            <a:r>
              <a:rPr lang="en-US" sz="2400">
                <a:latin typeface="Times New Roman" pitchFamily="18" charset="0"/>
              </a:rPr>
              <a:t>Over 100 million tonnes</a:t>
            </a:r>
          </a:p>
          <a:p>
            <a:r>
              <a:rPr lang="en-US" sz="2400">
                <a:latin typeface="Times New Roman" pitchFamily="18" charset="0"/>
              </a:rPr>
              <a:t>Owned by Sask Minerals</a:t>
            </a:r>
          </a:p>
          <a:p>
            <a:r>
              <a:rPr lang="en-US" sz="2400">
                <a:latin typeface="Times New Roman" pitchFamily="18" charset="0"/>
              </a:rPr>
              <a:t>Presently mothballed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Ingebright Lak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43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5" descr="Ingebright Lak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2725" y="5486400"/>
            <a:ext cx="4138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latin typeface="Times New Roman" charset="0"/>
                <a:ea typeface="ＭＳ Ｐゴシック" charset="0"/>
              </a:rPr>
              <a:t>Ignore the photographer</a:t>
            </a:r>
          </a:p>
          <a:p>
            <a:pPr>
              <a:defRPr/>
            </a:pPr>
            <a:r>
              <a:rPr lang="en-US" sz="2800">
                <a:latin typeface="Times New Roman" charset="0"/>
                <a:ea typeface="ＭＳ Ｐゴシック" charset="0"/>
              </a:rPr>
              <a:t>	- Note the foot holes!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endParaRPr lang="en-US" smtClean="0"/>
          </a:p>
        </p:txBody>
      </p:sp>
      <p:pic>
        <p:nvPicPr>
          <p:cNvPr id="11267" name="Picture 4" descr="Ingebright Lak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953000" y="4419600"/>
            <a:ext cx="4654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latin typeface="Times New Roman" charset="0"/>
                <a:ea typeface="ＭＳ Ｐゴシック" charset="0"/>
              </a:rPr>
              <a:t>Owen demonstrating the</a:t>
            </a:r>
          </a:p>
          <a:p>
            <a:pPr>
              <a:defRPr/>
            </a:pPr>
            <a:r>
              <a:rPr lang="en-US" sz="2800">
                <a:latin typeface="Times New Roman" charset="0"/>
                <a:ea typeface="ＭＳ Ｐゴシック" charset="0"/>
              </a:rPr>
              <a:t>correct sweep net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5" descr="Ingebright Lak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0"/>
            <a:ext cx="584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889125" y="5934075"/>
            <a:ext cx="4357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latin typeface="Times New Roman" charset="0"/>
                <a:ea typeface="ＭＳ Ｐゴシック" charset="0"/>
              </a:rPr>
              <a:t>Did I finish my beer already?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Ingebright Lak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19200" y="0"/>
            <a:ext cx="13533438" cy="1015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74925" y="295275"/>
            <a:ext cx="6456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Quite likely brine flies (</a:t>
            </a:r>
            <a:r>
              <a:rPr lang="en-US" sz="2800" b="1" i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Ephydra </a:t>
            </a:r>
            <a:r>
              <a:rPr lang="en-US" sz="2800" b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[</a:t>
            </a:r>
            <a:r>
              <a:rPr lang="en-US" sz="2800" b="1" i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hians</a:t>
            </a:r>
            <a:r>
              <a:rPr lang="en-US" sz="2800" b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?])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233</Words>
  <Application>Microsoft Office PowerPoint</Application>
  <PresentationFormat>On-screen Show (4:3)</PresentationFormat>
  <Paragraphs>86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ＭＳ Ｐゴシック</vt:lpstr>
      <vt:lpstr>Wingdings</vt:lpstr>
      <vt:lpstr>Times New Roman</vt:lpstr>
      <vt:lpstr>Clouds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University of Saskatchewan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College of Arts and Science</dc:creator>
  <cp:lastModifiedBy>isjeffb</cp:lastModifiedBy>
  <cp:revision>9</cp:revision>
  <dcterms:created xsi:type="dcterms:W3CDTF">2009-10-05T17:16:27Z</dcterms:created>
  <dcterms:modified xsi:type="dcterms:W3CDTF">2013-02-07T20:36:07Z</dcterms:modified>
</cp:coreProperties>
</file>